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0" r:id="rId2"/>
    <p:sldId id="339" r:id="rId3"/>
    <p:sldId id="340" r:id="rId4"/>
    <p:sldId id="348" r:id="rId5"/>
    <p:sldId id="292" r:id="rId6"/>
    <p:sldId id="324" r:id="rId7"/>
    <p:sldId id="337" r:id="rId8"/>
    <p:sldId id="334" r:id="rId9"/>
    <p:sldId id="307" r:id="rId10"/>
    <p:sldId id="318" r:id="rId11"/>
    <p:sldId id="341" r:id="rId12"/>
    <p:sldId id="296" r:id="rId13"/>
    <p:sldId id="338" r:id="rId14"/>
    <p:sldId id="350" r:id="rId15"/>
    <p:sldId id="352" r:id="rId16"/>
    <p:sldId id="353" r:id="rId17"/>
    <p:sldId id="354" r:id="rId18"/>
    <p:sldId id="355" r:id="rId19"/>
    <p:sldId id="356" r:id="rId20"/>
    <p:sldId id="331" r:id="rId21"/>
    <p:sldId id="357" r:id="rId22"/>
    <p:sldId id="351" r:id="rId23"/>
    <p:sldId id="349" r:id="rId24"/>
  </p:sldIdLst>
  <p:sldSz cx="9906000" cy="6858000" type="A4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450"/>
    <a:srgbClr val="31AA1C"/>
    <a:srgbClr val="9DBCB0"/>
    <a:srgbClr val="93B1CC"/>
    <a:srgbClr val="B7AA9E"/>
    <a:srgbClr val="C4C18E"/>
    <a:srgbClr val="CF3900"/>
    <a:srgbClr val="00213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60319" autoAdjust="0"/>
  </p:normalViewPr>
  <p:slideViewPr>
    <p:cSldViewPr snapToGrid="0">
      <p:cViewPr>
        <p:scale>
          <a:sx n="50" d="100"/>
          <a:sy n="50" d="100"/>
        </p:scale>
        <p:origin x="-1620" y="-390"/>
      </p:cViewPr>
      <p:guideLst>
        <p:guide orient="horz" pos="2152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1B268D8-772F-4AA2-BD65-894DB7EEA3AB}" type="datetimeFigureOut">
              <a:rPr lang="en-GB"/>
              <a:pPr>
                <a:defRPr/>
              </a:pPr>
              <a:t>27/08/2013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ECC18C-B870-4CBA-B1D2-0AF8257E1B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66DD35-4827-472A-A6BE-CB91432A69A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4oa.ne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casrai.org/about/announcements/casrai-uk-working-group-to-advance-integrated-standards-for-open-access" TargetMode="External"/><Relationship Id="rId5" Type="http://schemas.openxmlformats.org/officeDocument/2006/relationships/hyperlink" Target="http://dictionary.casrai.org/" TargetMode="External"/><Relationship Id="rId4" Type="http://schemas.openxmlformats.org/officeDocument/2006/relationships/hyperlink" Target="http://casrai.org/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din-project.e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GU</a:t>
            </a:r>
            <a:r>
              <a:rPr lang="en-US" baseline="0" dirty="0" smtClean="0"/>
              <a:t> work and demo of registry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B3D6C-5737-4DC9-A4A1-BE2D4E71D365}" type="slidenum">
              <a:rPr lang="en-GB" sz="1200"/>
              <a:pPr algn="r"/>
              <a:t>9</a:t>
            </a:fld>
            <a:endParaRPr lang="en-GB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7651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DB3D6C-5737-4DC9-A4A1-BE2D4E71D365}" type="slidenum">
              <a:rPr lang="en-GB" sz="1200"/>
              <a:pPr algn="r"/>
              <a:t>10</a:t>
            </a:fld>
            <a:endParaRPr lang="en-GB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is a back office screen used by the repository team and does not show publicly.  Encouraging inclusion of dataset information in papers and checking compliance.  It allows us to report to RCUK.  </a:t>
            </a:r>
          </a:p>
          <a:p>
            <a:endParaRPr lang="en-US" dirty="0" smtClean="0"/>
          </a:p>
          <a:p>
            <a:r>
              <a:rPr lang="en-US" dirty="0" smtClean="0"/>
              <a:t>There is a consultation coming out soon via V4OA </a:t>
            </a:r>
            <a:r>
              <a:rPr lang="en-US" u="sng" dirty="0" smtClean="0">
                <a:hlinkClick r:id="rId3"/>
              </a:rPr>
              <a:t>http://www.v4oa.net/</a:t>
            </a:r>
            <a:r>
              <a:rPr lang="en-US" dirty="0" smtClean="0"/>
              <a:t>   The outputs from this consultation, along with inputs from the RCUK guidance, will be fed into work being led by CASRAI </a:t>
            </a:r>
            <a:r>
              <a:rPr lang="en-US" u="sng" dirty="0" smtClean="0">
                <a:hlinkClick r:id="rId4"/>
              </a:rPr>
              <a:t>http://casrai.org/</a:t>
            </a:r>
            <a:r>
              <a:rPr lang="en-US" dirty="0" smtClean="0"/>
              <a:t> to document agreement on integrated OA reporting standards and publish that agreement to the online dictionary for research administration data standards (</a:t>
            </a:r>
            <a:r>
              <a:rPr lang="en-US" u="sng" dirty="0" smtClean="0">
                <a:hlinkClick r:id="rId5"/>
              </a:rPr>
              <a:t>http://dictionary.casrai.org</a:t>
            </a:r>
            <a:r>
              <a:rPr lang="en-US" dirty="0" smtClean="0"/>
              <a:t>).</a:t>
            </a:r>
            <a:r>
              <a:rPr lang="en-GB" dirty="0" smtClean="0"/>
              <a:t>   See blog post </a:t>
            </a:r>
            <a:r>
              <a:rPr lang="en-GB" dirty="0" smtClean="0">
                <a:hlinkClick r:id="rId6"/>
              </a:rPr>
              <a:t>http://casrai.org/about/announcements/casrai-uk-working-group-to-advance-integrated-standards-for-open-access</a:t>
            </a:r>
            <a:r>
              <a:rPr lang="en-GB" dirty="0" smtClean="0"/>
              <a:t>The objective is a single online registry of such administrative standards in order to simplify implementation and interoperability in common research-supporting software and across organizational, discipline and national boundaries.</a:t>
            </a:r>
          </a:p>
          <a:p>
            <a:endParaRPr lang="en-GB" dirty="0" smtClean="0"/>
          </a:p>
          <a:p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2A490E-D60C-4C73-B85E-D0636F43A11F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A11BE-CB52-466E-84D7-34C7292F2FF1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A42C6F-F0D1-4483-A329-8FF1C0C88208}" type="slidenum">
              <a:rPr lang="en-GB" sz="1200"/>
              <a:pPr algn="r"/>
              <a:t>13</a:t>
            </a:fld>
            <a:endParaRPr lang="en-GB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DB7DB-8F98-4F75-99F0-528C51A257DA}" type="slidenum">
              <a:rPr lang="en-GB" sz="1200"/>
              <a:pPr algn="r"/>
              <a:t>1</a:t>
            </a:fld>
            <a:endParaRPr lang="en-GB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Retention dates and extension of these for last data access need to be clearer.  May adopt </a:t>
            </a:r>
            <a:r>
              <a:rPr lang="en-GB" dirty="0" err="1" smtClean="0"/>
              <a:t>ReCollect</a:t>
            </a:r>
            <a:r>
              <a:rPr lang="en-GB" dirty="0" smtClean="0"/>
              <a:t> approach.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72AB7-153E-4806-AC00-FC19685078A4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C896E-B528-4619-9535-3D44581743A1}" type="slidenum">
              <a:rPr lang="en-GB" smtClean="0">
                <a:ea typeface="ＭＳ Ｐゴシック" pitchFamily="34" charset="-128"/>
              </a:rPr>
              <a:pPr/>
              <a:t>21</a:t>
            </a:fld>
            <a:endParaRPr lang="en-GB" smtClean="0">
              <a:ea typeface="ＭＳ Ｐゴシック" pitchFamily="34" charset="-128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7575" y="4735513"/>
            <a:ext cx="4973638" cy="4429125"/>
          </a:xfrm>
          <a:noFill/>
          <a:ln/>
        </p:spPr>
        <p:txBody>
          <a:bodyPr/>
          <a:lstStyle/>
          <a:p>
            <a:pPr marL="228600" indent="-228600"/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9699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DA42C6F-F0D1-4483-A329-8FF1C0C88208}" type="slidenum">
              <a:rPr lang="en-GB" sz="1200"/>
              <a:pPr algn="r"/>
              <a:t>22</a:t>
            </a:fld>
            <a:endParaRPr lang="en-GB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66DD35-4827-472A-A6BE-CB91432A69AD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Multiple grant references can be separated by comma space, or where several agencies a semi-colon and the word ‘and’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224D49-DC42-4C0E-A980-D13BCF7C184E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1F6F0-F5A1-4FC5-BA51-3C2A41872E6B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British Library may have some useful case studies available soon which may help with advocacy.</a:t>
            </a:r>
          </a:p>
          <a:p>
            <a:endParaRPr lang="en-US" dirty="0" smtClean="0"/>
          </a:p>
          <a:p>
            <a:r>
              <a:rPr lang="en-US" dirty="0" smtClean="0"/>
              <a:t>Make it easy for researchers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DB7DB-8F98-4F75-99F0-528C51A257DA}" type="slidenum">
              <a:rPr lang="en-GB" sz="1200"/>
              <a:pPr algn="r"/>
              <a:t>5</a:t>
            </a:fld>
            <a:endParaRPr lang="en-GB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British Library may have some useful case studies available soon which may help with advocacy.</a:t>
            </a: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6DB7DB-8F98-4F75-99F0-528C51A257DA}" type="slidenum">
              <a:rPr lang="en-GB" sz="1200"/>
              <a:pPr algn="r"/>
              <a:t>6</a:t>
            </a:fld>
            <a:endParaRPr lang="en-GB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5E453-AEEE-4E2B-97A3-E72F97DC1084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ORCID = Open Researcher and Contributor ID.    Helps distinguish and </a:t>
            </a:r>
            <a:r>
              <a:rPr lang="en-GB" b="1" dirty="0" smtClean="0"/>
              <a:t>aggregate research outputs</a:t>
            </a:r>
            <a:r>
              <a:rPr lang="en-GB" dirty="0" smtClean="0"/>
              <a:t> from others with similar names – it is global.  It will help </a:t>
            </a:r>
            <a:r>
              <a:rPr lang="en-GB" b="1" dirty="0" smtClean="0"/>
              <a:t>transfer data</a:t>
            </a:r>
            <a:r>
              <a:rPr lang="en-GB" dirty="0" smtClean="0"/>
              <a:t> between organisations.  We hope to be able to provide a range of services to academics. ODIN project is looking at interoperability of ORCID and </a:t>
            </a:r>
            <a:r>
              <a:rPr lang="en-GB" dirty="0" err="1" smtClean="0"/>
              <a:t>DataCite</a:t>
            </a:r>
            <a:r>
              <a:rPr lang="en-GB" dirty="0" smtClean="0"/>
              <a:t>  </a:t>
            </a:r>
            <a:r>
              <a:rPr lang="en-GB" u="sng" dirty="0" smtClean="0">
                <a:hlinkClick r:id="rId3"/>
              </a:rPr>
              <a:t>http://odin-project.eu/</a:t>
            </a:r>
            <a:r>
              <a:rPr lang="en-GB" u="sng" dirty="0" smtClean="0"/>
              <a:t>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err="1" smtClean="0"/>
              <a:t>DataCite</a:t>
            </a:r>
            <a:r>
              <a:rPr lang="en-GB" dirty="0" smtClean="0"/>
              <a:t>.  Robust data storage.  Simple and clean metadata schema.  Digital Object Identifier (DOI) per collection (not file).  New version needs new DOI.  Includes advice on citation.</a:t>
            </a:r>
          </a:p>
          <a:p>
            <a:endParaRPr lang="en-US" dirty="0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B57F05-7FA1-480F-AAFA-1A631EFE905F}" type="slidenum">
              <a:rPr lang="en-GB" sz="1200"/>
              <a:pPr algn="r"/>
              <a:t>8</a:t>
            </a:fld>
            <a:endParaRPr lang="en-GB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 cstate="print"/>
          <a:srcRect t="2911" r="6810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6" name="Picture 8" descr="UoG_keylin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49263" y="1927225"/>
            <a:ext cx="5859462" cy="1057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600" b="1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9263" y="3033713"/>
            <a:ext cx="5859462" cy="973137"/>
          </a:xfrm>
        </p:spPr>
        <p:txBody>
          <a:bodyPr/>
          <a:lstStyle>
            <a:lvl1pPr>
              <a:buNone/>
              <a:defRPr sz="3600" b="0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393700" y="2501900"/>
            <a:ext cx="90805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" pitchFamily="-106" charset="0"/>
                <a:ea typeface="Arial" pitchFamily="-106" charset="0"/>
                <a:cs typeface="Arial" pitchFamily="-106" charset="0"/>
              </a:rPr>
              <a:t>Body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1612900"/>
            <a:ext cx="6934200" cy="6731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D5250-DD2C-4C89-9797-240D297406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AE09F-FB51-4562-B53F-53E565AA94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F5A65-47ED-4569-B313-F54FA09DBE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202C-C9FE-4CB5-AF59-003CABA1921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6916B-09EB-493B-8AF6-92027261D11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0"/>
            <a:ext cx="9906000" cy="1381125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0663" y="6570663"/>
            <a:ext cx="79533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3080416-9A8D-4397-A5F3-DAB52AAB8A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29" name="Picture 5" descr="UoG_keyline.eps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2750" y="374650"/>
            <a:ext cx="19685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Arial" pitchFamily="-105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rgbClr val="00213B"/>
          </a:solidFill>
          <a:latin typeface="+mn-lt"/>
          <a:ea typeface="Arial" pitchFamily="-105" charset="0"/>
          <a:cs typeface="+mn-cs"/>
        </a:defRPr>
      </a:lvl1pPr>
      <a:lvl2pPr marL="1588" indent="455613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pitchFamily="-105" charset="0"/>
          <a:cs typeface="+mn-cs"/>
        </a:defRPr>
      </a:lvl2pPr>
      <a:lvl3pPr marL="177800" indent="-174625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Arial" pitchFamily="-105" charset="0"/>
          <a:cs typeface="+mn-cs"/>
        </a:defRPr>
      </a:lvl3pPr>
      <a:lvl4pPr marL="346075" indent="-166688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4pPr>
      <a:lvl5pPr marL="523875" indent="-176213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-openaccess@gla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-openaccess@gla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hyperlink" Target="http://researchdata.gla.ac.uk/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-openaccess@gla.ac.uk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expertise.wordpress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n.ac.uk/our-work/research-funding-policy-and-guidance/acknowledgement-funders-journal-articl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9738" y="1641475"/>
            <a:ext cx="5859462" cy="1057275"/>
          </a:xfrm>
          <a:noFill/>
        </p:spPr>
        <p:txBody>
          <a:bodyPr/>
          <a:lstStyle/>
          <a:p>
            <a:r>
              <a:rPr lang="en-GB" sz="3200" dirty="0" smtClean="0"/>
              <a:t>Research Data Support  </a:t>
            </a:r>
            <a:br>
              <a:rPr lang="en-GB" sz="3200" dirty="0" smtClean="0"/>
            </a:br>
            <a:r>
              <a:rPr lang="en-GB" sz="3200" dirty="0" smtClean="0"/>
              <a:t>August 2013</a:t>
            </a:r>
          </a:p>
        </p:txBody>
      </p:sp>
      <p:sp>
        <p:nvSpPr>
          <p:cNvPr id="10242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39738" y="2776538"/>
            <a:ext cx="6503987" cy="973137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endParaRPr lang="en-GB" sz="2000" dirty="0" smtClean="0"/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 </a:t>
            </a:r>
          </a:p>
          <a:p>
            <a:pPr marL="0" indent="0">
              <a:lnSpc>
                <a:spcPct val="80000"/>
              </a:lnSpc>
            </a:pPr>
            <a:r>
              <a:rPr lang="en-GB" sz="2000" dirty="0" smtClean="0"/>
              <a:t>Valerie McCutcheon, Research Information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4800" smtClean="0"/>
              <a:t>Title of dataset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smtClean="0"/>
              <a:t>Creator/s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smtClean="0"/>
              <a:t>Publisher e.g. University of Glasgow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smtClean="0"/>
              <a:t>Original Publication URL </a:t>
            </a:r>
          </a:p>
          <a:p>
            <a:pPr eaLnBrk="1" hangingPunct="1">
              <a:lnSpc>
                <a:spcPct val="90000"/>
              </a:lnSpc>
            </a:pPr>
            <a:r>
              <a:rPr lang="en-GB" sz="4800" smtClean="0"/>
              <a:t>Publication Date of dataset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Metadata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6626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Some journals require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Allows the impact of data to be tracked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Glasgow format</a:t>
            </a:r>
          </a:p>
          <a:p>
            <a:pPr eaLnBrk="1" hangingPunct="1">
              <a:lnSpc>
                <a:spcPct val="90000"/>
              </a:lnSpc>
              <a:buNone/>
            </a:pPr>
            <a:endParaRPr lang="en-GB" sz="3600" dirty="0" smtClean="0"/>
          </a:p>
          <a:p>
            <a:pPr eaLnBrk="1" hangingPunct="1">
              <a:lnSpc>
                <a:spcPct val="90000"/>
              </a:lnSpc>
              <a:buNone/>
            </a:pPr>
            <a:r>
              <a:rPr lang="en-GB" sz="3600" dirty="0" smtClean="0"/>
              <a:t>‘</a:t>
            </a:r>
            <a:r>
              <a:rPr lang="en-US" sz="3600" dirty="0" smtClean="0"/>
              <a:t>10.XXXX/gla.researchdata.2013.29’</a:t>
            </a:r>
            <a:endParaRPr lang="en-GB" sz="3600" dirty="0" smtClean="0">
              <a:hlinkClick r:id="rId3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GB" sz="3600" dirty="0" smtClean="0">
                <a:hlinkClick r:id="rId3"/>
              </a:rPr>
              <a:t>http://dx.doi.org/10.5255/UKDA-SN-7106-1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GB" sz="3600" dirty="0" smtClean="0">
                <a:hlinkClick r:id="rId3"/>
              </a:rPr>
              <a:t>Research-openaccess@glasgow.ac.uk</a:t>
            </a:r>
            <a:endParaRPr lang="en-GB" sz="3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3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GB" sz="48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Digital Object Identifier Service</a:t>
            </a:r>
          </a:p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 Available Soon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0722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24097" t="19543" r="12411" b="18919"/>
          <a:stretch>
            <a:fillRect/>
          </a:stretch>
        </p:blipFill>
        <p:spPr>
          <a:xfrm>
            <a:off x="0" y="0"/>
            <a:ext cx="9906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371600" y="2836863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What MUST staff do?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575" y="1438275"/>
            <a:ext cx="9334500" cy="5286375"/>
          </a:xfrm>
        </p:spPr>
        <p:txBody>
          <a:bodyPr/>
          <a:lstStyle/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Ensure robust data storage - funders, subject repository, or secure backed up location </a:t>
            </a:r>
          </a:p>
          <a:p>
            <a:pPr marL="533400" lvl="4" indent="-533400">
              <a:lnSpc>
                <a:spcPct val="90000"/>
              </a:lnSpc>
              <a:buClrTx/>
            </a:pP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Add a statement on how to access underlying research materials to acknowledgements on papers</a:t>
            </a:r>
          </a:p>
          <a:p>
            <a:pPr marL="533400" lvl="4" indent="-533400">
              <a:lnSpc>
                <a:spcPct val="90000"/>
              </a:lnSpc>
              <a:buClrTx/>
              <a:buFontTx/>
              <a:buNone/>
            </a:pP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Please tell us your views and raise concerns </a:t>
            </a:r>
          </a:p>
          <a:p>
            <a:pPr marL="533400" lvl="4" indent="-533400">
              <a:lnSpc>
                <a:spcPct val="90000"/>
              </a:lnSpc>
              <a:buClrTx/>
            </a:pPr>
            <a:endParaRPr lang="en-GB" sz="2400" b="1" dirty="0" smtClean="0">
              <a:solidFill>
                <a:srgbClr val="FF0000"/>
              </a:solidFill>
              <a:hlinkClick r:id="rId3"/>
            </a:endParaRPr>
          </a:p>
          <a:p>
            <a:pPr marL="533400" lvl="4" indent="-533400" algn="ctr">
              <a:lnSpc>
                <a:spcPct val="90000"/>
              </a:lnSpc>
              <a:buClrTx/>
              <a:buNone/>
            </a:pPr>
            <a:r>
              <a:rPr lang="en-GB" sz="2400" b="1" dirty="0" smtClean="0">
                <a:solidFill>
                  <a:srgbClr val="FF0000"/>
                </a:solidFill>
                <a:hlinkClick r:id="rId3"/>
              </a:rPr>
              <a:t>research-openac</a:t>
            </a:r>
            <a:r>
              <a:rPr lang="en-GB" sz="2400" b="1" dirty="0" smtClean="0">
                <a:hlinkClick r:id="rId3"/>
              </a:rPr>
              <a:t>cess@glasgow.ac.uk</a:t>
            </a: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  <a:buNone/>
            </a:pPr>
            <a:endParaRPr lang="en-GB" sz="2400" b="1" dirty="0" smtClean="0"/>
          </a:p>
          <a:p>
            <a:pPr marL="533400" lvl="4" indent="-533400">
              <a:lnSpc>
                <a:spcPct val="90000"/>
              </a:lnSpc>
              <a:buClrTx/>
            </a:pPr>
            <a:r>
              <a:rPr lang="en-GB" sz="2400" b="1" dirty="0" smtClean="0"/>
              <a:t>Early days - don’t panic</a:t>
            </a:r>
          </a:p>
          <a:p>
            <a:pPr marL="533400" lvl="4" indent="-533400">
              <a:lnSpc>
                <a:spcPct val="90000"/>
              </a:lnSpc>
              <a:buClrTx/>
            </a:pPr>
            <a:endParaRPr lang="en-GB" sz="2400" dirty="0" smtClean="0"/>
          </a:p>
          <a:p>
            <a:pPr marL="536575" lvl="3" indent="-533400">
              <a:lnSpc>
                <a:spcPct val="90000"/>
              </a:lnSpc>
              <a:buFont typeface="Arial" charset="0"/>
              <a:buNone/>
            </a:pPr>
            <a:endParaRPr lang="en-GB" sz="1600" dirty="0" smtClean="0"/>
          </a:p>
          <a:p>
            <a:pPr marL="533400" lvl="4" indent="-533400">
              <a:lnSpc>
                <a:spcPct val="90000"/>
              </a:lnSpc>
              <a:buFontTx/>
              <a:buNone/>
            </a:pPr>
            <a:endParaRPr lang="en-GB" sz="1600" dirty="0" smtClean="0"/>
          </a:p>
        </p:txBody>
      </p:sp>
      <p:pic>
        <p:nvPicPr>
          <p:cNvPr id="52228" name="Picture 4" descr="MC90043469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8588" y="4911725"/>
            <a:ext cx="1914525" cy="1946275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>
                <a:solidFill>
                  <a:schemeClr val="bg1"/>
                </a:solidFill>
              </a:rPr>
              <a:t>Key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Demo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6" name="Picture 5" descr="dryad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6136" y="1390650"/>
            <a:ext cx="3344863" cy="1866900"/>
          </a:xfrm>
          <a:prstGeom prst="rect">
            <a:avLst/>
          </a:prstGeom>
        </p:spPr>
      </p:pic>
      <p:pic>
        <p:nvPicPr>
          <p:cNvPr id="7" name="Picture 6" descr="uk data service esr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850" y="1453554"/>
            <a:ext cx="2843458" cy="17277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5900" y="3524250"/>
            <a:ext cx="7624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hlinkClick r:id="rId5"/>
              </a:rPr>
              <a:t>http://researchdata.gla.ac.uk/</a:t>
            </a:r>
            <a:endParaRPr lang="en-GB" sz="4000" dirty="0" smtClean="0"/>
          </a:p>
          <a:p>
            <a:endParaRPr lang="en-GB" dirty="0"/>
          </a:p>
        </p:txBody>
      </p:sp>
      <p:pic>
        <p:nvPicPr>
          <p:cNvPr id="10" name="Picture 9" descr="uk ma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47900" y="4244977"/>
            <a:ext cx="1409700" cy="2349500"/>
          </a:xfrm>
          <a:prstGeom prst="rect">
            <a:avLst/>
          </a:prstGeom>
        </p:spPr>
      </p:pic>
      <p:pic>
        <p:nvPicPr>
          <p:cNvPr id="11" name="Picture 10" descr="world map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5875" y="4376737"/>
            <a:ext cx="2343150" cy="1952625"/>
          </a:xfrm>
          <a:prstGeom prst="rect">
            <a:avLst/>
          </a:prstGeom>
        </p:spPr>
      </p:pic>
      <p:pic>
        <p:nvPicPr>
          <p:cNvPr id="12" name="Picture 11" descr="pap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96972" y="1657350"/>
            <a:ext cx="3209028" cy="18145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24800" y="2019300"/>
            <a:ext cx="165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Your Research Paper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6953250" y="4171950"/>
            <a:ext cx="123825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rch resul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14550"/>
            <a:ext cx="9906000" cy="4173876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Search For Datasets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er dataset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ter datase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i ent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43112"/>
            <a:ext cx="9906000" cy="350392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dirty="0"/>
              <a:t>Key Actions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Digital Object Identifier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sociate with aw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25" y="2347911"/>
            <a:ext cx="9896475" cy="2953599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Relate Dataset to Award/s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r>
              <a:rPr lang="en-GB" dirty="0" smtClean="0"/>
              <a:t>Make it easy for researchers</a:t>
            </a:r>
          </a:p>
          <a:p>
            <a:r>
              <a:rPr lang="en-GB" dirty="0" smtClean="0"/>
              <a:t>Much does not apply to you? </a:t>
            </a:r>
          </a:p>
          <a:p>
            <a:r>
              <a:rPr lang="en-GB" dirty="0" smtClean="0"/>
              <a:t>You’ve got it sorted already?</a:t>
            </a:r>
          </a:p>
          <a:p>
            <a:r>
              <a:rPr lang="en-GB" dirty="0" smtClean="0"/>
              <a:t>We want you be aware of what is happening </a:t>
            </a:r>
          </a:p>
          <a:p>
            <a:r>
              <a:rPr lang="en-GB" dirty="0" smtClean="0"/>
              <a:t>You might want to utilise some of the support offered</a:t>
            </a:r>
          </a:p>
          <a:p>
            <a:r>
              <a:rPr lang="en-GB" dirty="0" smtClean="0"/>
              <a:t>You might have some great ideas from your experience that can help with generic University plans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Research Data Management Support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dme6u\Downloads\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738" y="0"/>
            <a:ext cx="7705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47700" y="4270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</a:pPr>
            <a:r>
              <a:rPr lang="en-GB" sz="3000" dirty="0" smtClean="0">
                <a:solidFill>
                  <a:schemeClr val="bg1"/>
                </a:solidFill>
              </a:rPr>
              <a:t>Questions and Suggestions 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0" y="3216634"/>
            <a:ext cx="931545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4" indent="-533400" algn="ctr">
              <a:lnSpc>
                <a:spcPct val="90000"/>
              </a:lnSpc>
              <a:buClrTx/>
              <a:buNone/>
            </a:pPr>
            <a:r>
              <a:rPr lang="en-GB" sz="3600" b="1" dirty="0" smtClean="0">
                <a:solidFill>
                  <a:srgbClr val="FF0000"/>
                </a:solidFill>
                <a:hlinkClick r:id="rId3"/>
              </a:rPr>
              <a:t>research-openac</a:t>
            </a:r>
            <a:r>
              <a:rPr lang="en-GB" sz="3600" b="1" dirty="0" smtClean="0">
                <a:hlinkClick r:id="rId3"/>
              </a:rPr>
              <a:t>cess@glasgow.ac.uk</a:t>
            </a: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052513"/>
            <a:ext cx="9620250" cy="863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r>
              <a:rPr lang="en-GB" sz="3200" dirty="0" smtClean="0">
                <a:solidFill>
                  <a:schemeClr val="accent2"/>
                </a:solidFill>
              </a:rPr>
              <a:t>     </a:t>
            </a:r>
            <a:r>
              <a:rPr lang="en-GB" dirty="0" smtClean="0">
                <a:solidFill>
                  <a:schemeClr val="accent2"/>
                </a:solidFill>
              </a:rPr>
              <a:t>Overview of Glasgow Research Related Systems</a:t>
            </a:r>
            <a:endParaRPr lang="en-GB" altLang="en-GB" dirty="0" smtClean="0">
              <a:solidFill>
                <a:schemeClr val="accent2"/>
              </a:solidFill>
            </a:endParaRPr>
          </a:p>
        </p:txBody>
      </p:sp>
      <p:sp>
        <p:nvSpPr>
          <p:cNvPr id="1229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357563"/>
            <a:ext cx="6934200" cy="2281237"/>
          </a:xfrm>
        </p:spPr>
        <p:txBody>
          <a:bodyPr wrap="none" lIns="92075" tIns="46038" rIns="92075" bIns="46038" anchor="ctr" anchorCtr="1"/>
          <a:lstStyle/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1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2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7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300" smtClean="0">
              <a:solidFill>
                <a:srgbClr val="CCFFFF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300" smtClean="0">
              <a:solidFill>
                <a:srgbClr val="CCFFFF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1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1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1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1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100" smtClean="0">
              <a:solidFill>
                <a:schemeClr val="bg1"/>
              </a:solidFill>
            </a:endParaRPr>
          </a:p>
          <a:p>
            <a:pPr marL="0" indent="0" algn="ctr">
              <a:lnSpc>
                <a:spcPct val="110000"/>
              </a:lnSpc>
              <a:buFontTx/>
              <a:buNone/>
            </a:pPr>
            <a:endParaRPr lang="en-GB" altLang="en-GB" sz="1100" smtClean="0">
              <a:solidFill>
                <a:schemeClr val="bg1"/>
              </a:solidFill>
            </a:endParaRP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auto">
          <a:xfrm>
            <a:off x="2457450" y="2320925"/>
            <a:ext cx="4870450" cy="3771900"/>
            <a:chOff x="1797" y="8379"/>
            <a:chExt cx="7080" cy="5940"/>
          </a:xfrm>
        </p:grpSpPr>
        <p:sp>
          <p:nvSpPr>
            <p:cNvPr id="12292" name="AutoShape 24"/>
            <p:cNvSpPr>
              <a:spLocks noChangeAspect="1" noChangeArrowheads="1"/>
            </p:cNvSpPr>
            <p:nvPr/>
          </p:nvSpPr>
          <p:spPr bwMode="auto">
            <a:xfrm>
              <a:off x="1797" y="8379"/>
              <a:ext cx="7080" cy="59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Text Box 25"/>
            <p:cNvSpPr txBox="1">
              <a:spLocks noChangeArrowheads="1"/>
            </p:cNvSpPr>
            <p:nvPr/>
          </p:nvSpPr>
          <p:spPr bwMode="auto">
            <a:xfrm>
              <a:off x="1797" y="13389"/>
              <a:ext cx="1680" cy="900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100" b="1"/>
                <a:t>Student System</a:t>
              </a:r>
              <a:endParaRPr lang="en-GB"/>
            </a:p>
          </p:txBody>
        </p:sp>
        <p:sp>
          <p:nvSpPr>
            <p:cNvPr id="12294" name="Text Box 26"/>
            <p:cNvSpPr txBox="1">
              <a:spLocks noChangeArrowheads="1"/>
            </p:cNvSpPr>
            <p:nvPr/>
          </p:nvSpPr>
          <p:spPr bwMode="auto">
            <a:xfrm>
              <a:off x="6957" y="13389"/>
              <a:ext cx="1920" cy="900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 b="1"/>
                <a:t>Research Mapping System &amp; Web Pages</a:t>
              </a:r>
              <a:endParaRPr lang="en-GB"/>
            </a:p>
          </p:txBody>
        </p:sp>
        <p:sp>
          <p:nvSpPr>
            <p:cNvPr id="12295" name="Text Box 27"/>
            <p:cNvSpPr txBox="1">
              <a:spLocks noChangeArrowheads="1"/>
            </p:cNvSpPr>
            <p:nvPr/>
          </p:nvSpPr>
          <p:spPr bwMode="auto">
            <a:xfrm>
              <a:off x="4557" y="10899"/>
              <a:ext cx="1440" cy="900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100" b="1"/>
                <a:t>Research System</a:t>
              </a:r>
              <a:endParaRPr lang="en-GB"/>
            </a:p>
          </p:txBody>
        </p:sp>
        <p:sp>
          <p:nvSpPr>
            <p:cNvPr id="12296" name="Text Box 28"/>
            <p:cNvSpPr txBox="1">
              <a:spLocks noChangeArrowheads="1"/>
            </p:cNvSpPr>
            <p:nvPr/>
          </p:nvSpPr>
          <p:spPr bwMode="auto">
            <a:xfrm>
              <a:off x="7197" y="10899"/>
              <a:ext cx="1560" cy="870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100" b="1" dirty="0"/>
                <a:t>Institutional Repository</a:t>
              </a:r>
              <a:endParaRPr lang="en-GB" dirty="0"/>
            </a:p>
          </p:txBody>
        </p:sp>
        <p:sp>
          <p:nvSpPr>
            <p:cNvPr id="12297" name="AutoShape 29"/>
            <p:cNvSpPr>
              <a:spLocks noChangeArrowheads="1"/>
            </p:cNvSpPr>
            <p:nvPr/>
          </p:nvSpPr>
          <p:spPr bwMode="auto">
            <a:xfrm>
              <a:off x="5997" y="11979"/>
              <a:ext cx="1200" cy="360"/>
            </a:xfrm>
            <a:prstGeom prst="curvedDownArrow">
              <a:avLst>
                <a:gd name="adj1" fmla="val 66667"/>
                <a:gd name="adj2" fmla="val 133333"/>
                <a:gd name="adj3" fmla="val 33333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AutoShape 30"/>
            <p:cNvSpPr>
              <a:spLocks noChangeArrowheads="1"/>
            </p:cNvSpPr>
            <p:nvPr/>
          </p:nvSpPr>
          <p:spPr bwMode="auto">
            <a:xfrm rot="2414182" flipH="1">
              <a:off x="6597" y="9459"/>
              <a:ext cx="120" cy="1420"/>
            </a:xfrm>
            <a:prstGeom prst="downArrow">
              <a:avLst>
                <a:gd name="adj1" fmla="val 50000"/>
                <a:gd name="adj2" fmla="val 295833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AutoShape 31"/>
            <p:cNvSpPr>
              <a:spLocks noChangeArrowheads="1"/>
            </p:cNvSpPr>
            <p:nvPr/>
          </p:nvSpPr>
          <p:spPr bwMode="auto">
            <a:xfrm rot="7857895">
              <a:off x="5652" y="9804"/>
              <a:ext cx="1530" cy="120"/>
            </a:xfrm>
            <a:prstGeom prst="leftArrow">
              <a:avLst>
                <a:gd name="adj1" fmla="val 50000"/>
                <a:gd name="adj2" fmla="val 318750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AutoShape 32"/>
            <p:cNvSpPr>
              <a:spLocks noChangeArrowheads="1"/>
            </p:cNvSpPr>
            <p:nvPr/>
          </p:nvSpPr>
          <p:spPr bwMode="auto">
            <a:xfrm rot="2414182">
              <a:off x="3957" y="11799"/>
              <a:ext cx="119" cy="1582"/>
            </a:xfrm>
            <a:prstGeom prst="downArrow">
              <a:avLst>
                <a:gd name="adj1" fmla="val 50000"/>
                <a:gd name="adj2" fmla="val 332353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AutoShape 33"/>
            <p:cNvSpPr>
              <a:spLocks noChangeArrowheads="1"/>
            </p:cNvSpPr>
            <p:nvPr/>
          </p:nvSpPr>
          <p:spPr bwMode="auto">
            <a:xfrm rot="7857895">
              <a:off x="2952" y="12384"/>
              <a:ext cx="1649" cy="120"/>
            </a:xfrm>
            <a:prstGeom prst="leftArrow">
              <a:avLst>
                <a:gd name="adj1" fmla="val 50000"/>
                <a:gd name="adj2" fmla="val 343542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AutoShape 34"/>
            <p:cNvSpPr>
              <a:spLocks noChangeArrowheads="1"/>
            </p:cNvSpPr>
            <p:nvPr/>
          </p:nvSpPr>
          <p:spPr bwMode="auto">
            <a:xfrm rot="-7929071">
              <a:off x="5749" y="12647"/>
              <a:ext cx="1380" cy="163"/>
            </a:xfrm>
            <a:prstGeom prst="leftArrow">
              <a:avLst>
                <a:gd name="adj1" fmla="val 50000"/>
                <a:gd name="adj2" fmla="val 211656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utoShape 35"/>
            <p:cNvSpPr>
              <a:spLocks noChangeArrowheads="1"/>
            </p:cNvSpPr>
            <p:nvPr/>
          </p:nvSpPr>
          <p:spPr bwMode="auto">
            <a:xfrm rot="-8147325">
              <a:off x="2997" y="9999"/>
              <a:ext cx="1649" cy="178"/>
            </a:xfrm>
            <a:prstGeom prst="leftArrow">
              <a:avLst>
                <a:gd name="adj1" fmla="val 50000"/>
                <a:gd name="adj2" fmla="val 231601"/>
              </a:avLst>
            </a:prstGeom>
            <a:solidFill>
              <a:srgbClr val="000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4" name="AutoShape 36"/>
            <p:cNvSpPr>
              <a:spLocks noChangeArrowheads="1"/>
            </p:cNvSpPr>
            <p:nvPr/>
          </p:nvSpPr>
          <p:spPr bwMode="auto">
            <a:xfrm>
              <a:off x="6357" y="11079"/>
              <a:ext cx="600" cy="180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5" name="AutoShape 37"/>
            <p:cNvSpPr>
              <a:spLocks noChangeArrowheads="1"/>
            </p:cNvSpPr>
            <p:nvPr/>
          </p:nvSpPr>
          <p:spPr bwMode="auto">
            <a:xfrm>
              <a:off x="6357" y="11439"/>
              <a:ext cx="600" cy="180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rgbClr val="00000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Text Box 38"/>
            <p:cNvSpPr txBox="1">
              <a:spLocks noChangeArrowheads="1"/>
            </p:cNvSpPr>
            <p:nvPr/>
          </p:nvSpPr>
          <p:spPr bwMode="auto">
            <a:xfrm>
              <a:off x="7175" y="8410"/>
              <a:ext cx="1701" cy="900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100" b="1"/>
                <a:t>Finance System</a:t>
              </a:r>
              <a:endParaRPr lang="en-GB"/>
            </a:p>
          </p:txBody>
        </p:sp>
        <p:sp>
          <p:nvSpPr>
            <p:cNvPr id="12307" name="Text Box 39"/>
            <p:cNvSpPr txBox="1">
              <a:spLocks noChangeArrowheads="1"/>
            </p:cNvSpPr>
            <p:nvPr/>
          </p:nvSpPr>
          <p:spPr bwMode="auto">
            <a:xfrm>
              <a:off x="1896" y="8409"/>
              <a:ext cx="1440" cy="900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100" b="1"/>
                <a:t>HR System</a:t>
              </a:r>
              <a:endParaRPr lang="en-GB"/>
            </a:p>
          </p:txBody>
        </p:sp>
        <p:sp>
          <p:nvSpPr>
            <p:cNvPr id="12308" name="Text Box 26"/>
            <p:cNvSpPr txBox="1">
              <a:spLocks noChangeArrowheads="1"/>
            </p:cNvSpPr>
            <p:nvPr/>
          </p:nvSpPr>
          <p:spPr bwMode="auto">
            <a:xfrm>
              <a:off x="6899" y="13413"/>
              <a:ext cx="1920" cy="900"/>
            </a:xfrm>
            <a:prstGeom prst="rect">
              <a:avLst/>
            </a:prstGeom>
            <a:solidFill>
              <a:srgbClr val="CCCCFF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sz="1000" b="1"/>
                <a:t>Research Mapping System &amp; Web Pages</a:t>
              </a: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RCUK Classifications</a:t>
            </a:r>
          </a:p>
          <a:p>
            <a:pPr lvl="4" eaLnBrk="1" hangingPunct="1">
              <a:lnSpc>
                <a:spcPct val="90000"/>
              </a:lnSpc>
            </a:pPr>
            <a:r>
              <a:rPr lang="en-GB" dirty="0" smtClean="0"/>
              <a:t>Meaningful (versus Library of Congress)</a:t>
            </a:r>
          </a:p>
          <a:p>
            <a:pPr lvl="4" eaLnBrk="1" hangingPunct="1">
              <a:lnSpc>
                <a:spcPct val="90000"/>
              </a:lnSpc>
            </a:pPr>
            <a:r>
              <a:rPr lang="en-GB" b="1" dirty="0" smtClean="0"/>
              <a:t>Available from RCUK for 1/3 of our awards</a:t>
            </a: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r>
              <a:rPr lang="en-GB" dirty="0" smtClean="0"/>
              <a:t>Deliver web views</a:t>
            </a:r>
          </a:p>
          <a:p>
            <a:pPr>
              <a:buFontTx/>
              <a:buNone/>
            </a:pPr>
            <a:endParaRPr lang="en-GB" dirty="0" smtClean="0">
              <a:hlinkClick r:id="rId3"/>
            </a:endParaRPr>
          </a:p>
          <a:p>
            <a:pPr>
              <a:buFontTx/>
              <a:buNone/>
            </a:pPr>
            <a:endParaRPr lang="en-GB" dirty="0" smtClean="0">
              <a:hlinkClick r:id="rId3"/>
            </a:endParaRPr>
          </a:p>
          <a:p>
            <a:pPr>
              <a:buFontTx/>
              <a:buNone/>
            </a:pPr>
            <a:endParaRPr lang="en-GB" dirty="0" smtClean="0">
              <a:hlinkClick r:id="rId3"/>
            </a:endParaRPr>
          </a:p>
          <a:p>
            <a:pPr>
              <a:buFontTx/>
              <a:buNone/>
            </a:pPr>
            <a:r>
              <a:rPr lang="en-GB" dirty="0" smtClean="0">
                <a:hlinkClick r:id="rId3"/>
              </a:rPr>
              <a:t>http://academicexpertise.wordpress.com/</a:t>
            </a: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Advertising the Research – What?</a:t>
            </a:r>
          </a:p>
        </p:txBody>
      </p:sp>
      <p:pic>
        <p:nvPicPr>
          <p:cNvPr id="28676" name="Picture 5" descr="information and knowledge management rcu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550" y="1411288"/>
            <a:ext cx="3452813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cottish government logo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2450" y="3151981"/>
            <a:ext cx="1629568" cy="162956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7513" y="1622425"/>
            <a:ext cx="9348787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13B"/>
                </a:solidFill>
                <a:effectLst/>
                <a:uLnTx/>
                <a:uFillTx/>
                <a:latin typeface="+mn-lt"/>
                <a:ea typeface="Arial" pitchFamily="-105" charset="0"/>
                <a:cs typeface="+mn-cs"/>
              </a:rPr>
              <a:t>Do open</a:t>
            </a:r>
            <a:r>
              <a:rPr kumimoji="0" lang="en-GB" sz="2800" b="1" i="0" u="none" strike="noStrike" kern="0" cap="none" spc="0" normalizeH="0" noProof="0" dirty="0" smtClean="0">
                <a:ln>
                  <a:noFill/>
                </a:ln>
                <a:solidFill>
                  <a:srgbClr val="00213B"/>
                </a:solidFill>
                <a:effectLst/>
                <a:uLnTx/>
                <a:uFillTx/>
                <a:latin typeface="+mn-lt"/>
                <a:ea typeface="Arial" pitchFamily="-105" charset="0"/>
                <a:cs typeface="+mn-cs"/>
              </a:rPr>
              <a:t> access requirements apply to my work?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00213B"/>
              </a:solidFill>
              <a:effectLst/>
              <a:uLnTx/>
              <a:uFillTx/>
              <a:latin typeface="+mn-lt"/>
              <a:ea typeface="Arial" pitchFamily="-105" charset="0"/>
              <a:cs typeface="+mn-cs"/>
            </a:endParaRPr>
          </a:p>
        </p:txBody>
      </p:sp>
      <p:pic>
        <p:nvPicPr>
          <p:cNvPr id="6" name="Picture 5" descr="UK_Medical_Research_Council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450" y="2173815"/>
            <a:ext cx="2052637" cy="912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21717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Yes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52850" y="3009900"/>
            <a:ext cx="5848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Policy intent towards open access of research outputs.  Listened to researcher views on complexities - no formal requirement yet</a:t>
            </a:r>
            <a:endParaRPr lang="en-GB" sz="2400" b="1" dirty="0"/>
          </a:p>
        </p:txBody>
      </p:sp>
      <p:pic>
        <p:nvPicPr>
          <p:cNvPr id="9" name="Picture 8" descr="companies_house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" y="4610272"/>
            <a:ext cx="1638300" cy="990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33800" y="481965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 Good Research Practice, </a:t>
            </a:r>
            <a:r>
              <a:rPr lang="en-GB" sz="2400" b="1" dirty="0" err="1" smtClean="0"/>
              <a:t>FoI</a:t>
            </a:r>
            <a:r>
              <a:rPr lang="en-GB" sz="2400" b="1" dirty="0" smtClean="0"/>
              <a:t>, DP</a:t>
            </a:r>
            <a:endParaRPr lang="en-GB" sz="2400" b="1" dirty="0"/>
          </a:p>
        </p:txBody>
      </p:sp>
      <p:pic>
        <p:nvPicPr>
          <p:cNvPr id="11" name="Picture 10" descr="ref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300" y="5852793"/>
            <a:ext cx="2509837" cy="5908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62400" y="59055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After REF - Possibly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0" smtClean="0"/>
              <a:t>All </a:t>
            </a:r>
            <a:r>
              <a:rPr lang="en-GB" sz="2400" smtClean="0"/>
              <a:t>papers must include acknowledgement </a:t>
            </a:r>
            <a:r>
              <a:rPr lang="en-GB" sz="2400" b="0" smtClean="0"/>
              <a:t>of the funding that supported the research.   Recommended format </a:t>
            </a:r>
            <a:r>
              <a:rPr lang="en-GB" sz="2400" smtClean="0"/>
              <a:t>'This work was supported by the Natural Environment Research Council [grant number xxx]‘</a:t>
            </a:r>
          </a:p>
          <a:p>
            <a:r>
              <a:rPr lang="en-GB" sz="2400" b="0" smtClean="0"/>
              <a:t>‘This research received no specific grant from any funding agency in the public, commercial, or not-for profit sectors.’</a:t>
            </a:r>
          </a:p>
          <a:p>
            <a:r>
              <a:rPr lang="en-GB" sz="2400" smtClean="0"/>
              <a:t>A list of standard names for major UK research funders is available at:</a:t>
            </a:r>
          </a:p>
          <a:p>
            <a:r>
              <a:rPr lang="en-GB" sz="2400" smtClean="0">
                <a:hlinkClick r:id="rId3"/>
              </a:rPr>
              <a:t>http://www.rin.ac.uk/our-work/research-funding-policy-and-guidance/acknowledgement-funders-journal-articles</a:t>
            </a:r>
            <a:endParaRPr lang="en-GB" sz="2400" smtClean="0"/>
          </a:p>
          <a:p>
            <a:r>
              <a:rPr lang="en-GB" sz="2400" b="0" smtClean="0"/>
              <a:t>RCUK mandate inclusion of funder reference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Funder Acknowledgement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438150" y="6146800"/>
            <a:ext cx="90963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lvl="3" indent="-533400">
              <a:lnSpc>
                <a:spcPct val="90000"/>
              </a:lnSpc>
            </a:pPr>
            <a:r>
              <a:rPr lang="en-GB" sz="2400" b="1">
                <a:solidFill>
                  <a:srgbClr val="FF0000"/>
                </a:solidFill>
              </a:rPr>
              <a:t>ACTION: Encourage inclusion of funding reference in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17513" y="1565275"/>
            <a:ext cx="9348787" cy="4821238"/>
          </a:xfrm>
        </p:spPr>
        <p:txBody>
          <a:bodyPr/>
          <a:lstStyle/>
          <a:p>
            <a:r>
              <a:rPr lang="en-GB" sz="2400" dirty="0" smtClean="0"/>
              <a:t>Papers should also include a statement on </a:t>
            </a:r>
            <a:r>
              <a:rPr lang="en-GB" sz="2400" u="sng" dirty="0" smtClean="0"/>
              <a:t>how the underlying research materials</a:t>
            </a:r>
            <a:r>
              <a:rPr lang="en-GB" sz="2400" dirty="0" smtClean="0"/>
              <a:t> - such as data, samples or models – </a:t>
            </a:r>
            <a:r>
              <a:rPr lang="en-GB" sz="2400" u="sng" dirty="0" smtClean="0"/>
              <a:t>can be accessed</a:t>
            </a:r>
            <a:r>
              <a:rPr lang="en-GB" sz="2400" dirty="0" smtClean="0"/>
              <a:t>.  It is not necessary that the data itself be openly accessible if there are compelling reasons against this</a:t>
            </a:r>
          </a:p>
          <a:p>
            <a:r>
              <a:rPr lang="en-GB" sz="2400" dirty="0" smtClean="0"/>
              <a:t>RCUK mandate</a:t>
            </a:r>
          </a:p>
          <a:p>
            <a:endParaRPr lang="en-GB" sz="2400" b="0" dirty="0" smtClean="0"/>
          </a:p>
          <a:p>
            <a:endParaRPr lang="en-GB" b="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Publicly Funded Work 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18436" name="Picture 1" descr="C:\Users\vmc2y\AppData\Local\Microsoft\Windows\Temporary Internet Files\Content.IE5\INBXAJ28\MC90038362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7638" y="4116388"/>
            <a:ext cx="223043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Callout 6"/>
          <p:cNvSpPr/>
          <p:nvPr/>
        </p:nvSpPr>
        <p:spPr>
          <a:xfrm>
            <a:off x="3943350" y="3248025"/>
            <a:ext cx="3209925" cy="150495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581525" y="3381375"/>
            <a:ext cx="23812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Lord Kelvin doesn’t work there now? </a:t>
            </a:r>
          </a:p>
          <a:p>
            <a:endParaRPr lang="en-GB" sz="1600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428625" y="6103938"/>
            <a:ext cx="92964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6575" lvl="3" indent="-533400">
              <a:lnSpc>
                <a:spcPct val="90000"/>
              </a:lnSpc>
            </a:pPr>
            <a:r>
              <a:rPr lang="en-GB" sz="2400" b="1">
                <a:solidFill>
                  <a:srgbClr val="FF0000"/>
                </a:solidFill>
              </a:rPr>
              <a:t>ACTION: Encourage inclusion of a dataset reference in papers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Survey/Interviews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Advocacy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Research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Report to RPSC Sept2013  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EPSRC deadline May 2015</a:t>
            </a:r>
          </a:p>
          <a:p>
            <a:pPr>
              <a:buFontTx/>
              <a:buNone/>
            </a:pPr>
            <a:endParaRPr lang="en-GB" dirty="0" smtClean="0"/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Pilot Study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  <p:pic>
        <p:nvPicPr>
          <p:cNvPr id="22532" name="Picture 5" descr="wor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2825" y="2719388"/>
            <a:ext cx="34845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r>
              <a:rPr lang="en-GB" dirty="0" smtClean="0"/>
              <a:t>Provide data storage for those who need it</a:t>
            </a:r>
          </a:p>
          <a:p>
            <a:r>
              <a:rPr lang="en-GB" dirty="0" smtClean="0"/>
              <a:t>Provide more advice and support (e.g. DMP’s, integrating data management into workflows)</a:t>
            </a:r>
          </a:p>
          <a:p>
            <a:r>
              <a:rPr lang="en-GB" dirty="0" smtClean="0"/>
              <a:t>Links to publications and on web profile – all your outputs together</a:t>
            </a:r>
          </a:p>
          <a:p>
            <a:r>
              <a:rPr lang="en-GB" dirty="0" smtClean="0"/>
              <a:t>Seek clarification of requirements</a:t>
            </a:r>
          </a:p>
          <a:p>
            <a:pPr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 smtClean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Plans</a:t>
            </a:r>
            <a:endParaRPr lang="en-GB" sz="3000" kern="0" dirty="0">
              <a:solidFill>
                <a:schemeClr val="bg1"/>
              </a:solidFill>
              <a:latin typeface="+mj-lt"/>
              <a:ea typeface="Arial" pitchFamily="-105" charset="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 descr="Glasgow-RD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338"/>
            <a:ext cx="9906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5905500" y="1044575"/>
            <a:ext cx="4000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http://www.gla.ac.uk/services/datamanagement/</a:t>
            </a:r>
            <a:endParaRPr lang="fr-FR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20482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dirty="0" smtClean="0"/>
              <a:t>LIVE JANUARY 2013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dirty="0" smtClean="0"/>
          </a:p>
          <a:p>
            <a:pPr lvl="4" eaLnBrk="1" hangingPunct="1">
              <a:lnSpc>
                <a:spcPct val="90000"/>
              </a:lnSpc>
            </a:pPr>
            <a:r>
              <a:rPr lang="en-GB" dirty="0" err="1" smtClean="0"/>
              <a:t>DataCite</a:t>
            </a:r>
            <a:endParaRPr lang="en-GB" dirty="0" smtClean="0"/>
          </a:p>
          <a:p>
            <a:pPr lvl="4" eaLnBrk="1" hangingPunct="1">
              <a:lnSpc>
                <a:spcPct val="90000"/>
              </a:lnSpc>
            </a:pPr>
            <a:r>
              <a:rPr lang="en-GB" dirty="0" smtClean="0"/>
              <a:t>Linked data storage</a:t>
            </a:r>
          </a:p>
          <a:p>
            <a:pPr lvl="4" eaLnBrk="1" hangingPunct="1">
              <a:lnSpc>
                <a:spcPct val="90000"/>
              </a:lnSpc>
            </a:pPr>
            <a:r>
              <a:rPr lang="en-GB" dirty="0" smtClean="0"/>
              <a:t>Plan to link to national registry </a:t>
            </a:r>
          </a:p>
          <a:p>
            <a:pPr lvl="4" eaLnBrk="1" hangingPunct="1">
              <a:lnSpc>
                <a:spcPct val="90000"/>
              </a:lnSpc>
            </a:pPr>
            <a:r>
              <a:rPr lang="en-GB" dirty="0" smtClean="0"/>
              <a:t> 	(resource access and visibility)</a:t>
            </a:r>
          </a:p>
          <a:p>
            <a:pPr lvl="4" eaLnBrk="1" hangingPunct="1">
              <a:lnSpc>
                <a:spcPct val="90000"/>
              </a:lnSpc>
            </a:pPr>
            <a:r>
              <a:rPr lang="en-GB" dirty="0" smtClean="0"/>
              <a:t>ORCID (open researcher and </a:t>
            </a:r>
          </a:p>
          <a:p>
            <a:pPr lvl="4" eaLnBrk="1" hangingPunct="1">
              <a:lnSpc>
                <a:spcPct val="90000"/>
              </a:lnSpc>
              <a:buNone/>
            </a:pPr>
            <a:r>
              <a:rPr lang="en-GB" dirty="0" smtClean="0"/>
              <a:t>                contributor ID)</a:t>
            </a:r>
          </a:p>
          <a:p>
            <a:pPr lvl="4" eaLnBrk="1" hangingPunct="1">
              <a:lnSpc>
                <a:spcPct val="90000"/>
              </a:lnSpc>
            </a:pPr>
            <a:r>
              <a:rPr lang="en-GB" dirty="0" err="1" smtClean="0"/>
              <a:t>ePrints</a:t>
            </a:r>
            <a:r>
              <a:rPr lang="en-GB" dirty="0" smtClean="0"/>
              <a:t> standardisation (</a:t>
            </a:r>
            <a:r>
              <a:rPr lang="en-GB" dirty="0" err="1" smtClean="0"/>
              <a:t>ReCollect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  <a:p>
            <a:pPr>
              <a:buFontTx/>
              <a:buNone/>
            </a:pPr>
            <a:endParaRPr lang="en-GB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lnSpc>
                <a:spcPct val="90000"/>
              </a:lnSpc>
              <a:defRPr/>
            </a:pPr>
            <a:r>
              <a:rPr lang="en-GB" sz="3000" kern="0" dirty="0">
                <a:solidFill>
                  <a:schemeClr val="bg1"/>
                </a:solidFill>
                <a:latin typeface="+mj-lt"/>
                <a:ea typeface="Arial" pitchFamily="-105" charset="0"/>
                <a:cs typeface="+mj-cs"/>
              </a:rPr>
              <a:t>Data Registry</a:t>
            </a:r>
          </a:p>
        </p:txBody>
      </p:sp>
      <p:pic>
        <p:nvPicPr>
          <p:cNvPr id="20484" name="Picture 5" descr="data stor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2713" y="1438275"/>
            <a:ext cx="471328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702</Words>
  <Application>Microsoft Office PowerPoint</Application>
  <PresentationFormat>A4 Paper (210x297 mm)</PresentationFormat>
  <Paragraphs>161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standardWhite</vt:lpstr>
      <vt:lpstr>Research Data Support   August 2013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What MUST staff do?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     Overview of Glasgow Research Related Systems</vt:lpstr>
      <vt:lpstr>Slide 22</vt:lpstr>
    </vt:vector>
  </TitlesOfParts>
  <Company>University of Glasgow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gpvisitor</cp:lastModifiedBy>
  <cp:revision>397</cp:revision>
  <dcterms:created xsi:type="dcterms:W3CDTF">2010-08-13T14:02:38Z</dcterms:created>
  <dcterms:modified xsi:type="dcterms:W3CDTF">2013-08-27T11:07:31Z</dcterms:modified>
</cp:coreProperties>
</file>